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73" r:id="rId12"/>
    <p:sldId id="265" r:id="rId13"/>
    <p:sldId id="275" r:id="rId14"/>
    <p:sldId id="276" r:id="rId15"/>
    <p:sldId id="277" r:id="rId16"/>
    <p:sldId id="266" r:id="rId17"/>
    <p:sldId id="278" r:id="rId18"/>
    <p:sldId id="267" r:id="rId19"/>
    <p:sldId id="268" r:id="rId20"/>
    <p:sldId id="279" r:id="rId21"/>
    <p:sldId id="269" r:id="rId22"/>
    <p:sldId id="280" r:id="rId23"/>
    <p:sldId id="281" r:id="rId24"/>
    <p:sldId id="270" r:id="rId25"/>
    <p:sldId id="282" r:id="rId26"/>
    <p:sldId id="283" r:id="rId27"/>
    <p:sldId id="271" r:id="rId28"/>
    <p:sldId id="285" r:id="rId29"/>
    <p:sldId id="284" r:id="rId30"/>
    <p:sldId id="286" r:id="rId31"/>
    <p:sldId id="287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7CF72-36B6-47D1-AFD8-D158DEA2A123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77E40-33BF-4592-BEF2-E631387FAA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04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前人的工作都是基于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的深层网络将浅层空间信息转换成高层语义丰富的特征。因此，随着下采样的进行，特征图的分辨率逐渐下降，定位精度进一步降低。因此，需要在空间分辨率和语义特征提取两方面取得平衡。原先的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hourglass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网络结构只有单个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路径，过度的下采样和上采样牺牲了像素级精度。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阶段下采样倍数减少为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阶段多级路径对不同尺度特征进行融合，每一级单独输出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并进行监督训练；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57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AMG </a:t>
            </a:r>
            <a:r>
              <a:rPr lang="en-US" altLang="zh-CN" dirty="0" err="1"/>
              <a:t>VGG+Dilated</a:t>
            </a:r>
            <a:r>
              <a:rPr lang="en-US" altLang="zh-CN" dirty="0"/>
              <a:t> DME VGG Deformable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033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AMG </a:t>
            </a:r>
            <a:r>
              <a:rPr lang="en-US" altLang="zh-CN" dirty="0" err="1"/>
              <a:t>VGG+Dilated</a:t>
            </a:r>
            <a:r>
              <a:rPr lang="en-US" altLang="zh-CN" dirty="0"/>
              <a:t> DME VGG Deformable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2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AMG </a:t>
            </a:r>
            <a:r>
              <a:rPr lang="en-US" altLang="zh-CN" dirty="0" err="1"/>
              <a:t>VGG+Dilated</a:t>
            </a:r>
            <a:r>
              <a:rPr lang="en-US" altLang="zh-CN" dirty="0"/>
              <a:t> DME VGG Deformable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25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AMG </a:t>
            </a:r>
            <a:r>
              <a:rPr lang="en-US" altLang="zh-CN" dirty="0" err="1"/>
              <a:t>VGG+Dilated</a:t>
            </a:r>
            <a:r>
              <a:rPr lang="en-US" altLang="zh-CN" dirty="0"/>
              <a:t> DME VGG Deformable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47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AMG </a:t>
            </a:r>
            <a:r>
              <a:rPr lang="en-US" altLang="zh-CN" dirty="0" err="1"/>
              <a:t>VGG+Dilated</a:t>
            </a:r>
            <a:r>
              <a:rPr lang="en-US" altLang="zh-CN" dirty="0"/>
              <a:t> DME VGG Deformable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260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03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Spatial Abstraction Loss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在预测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和真值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之间逐步增加计算的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stride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，增大每个尺寸的感受野。每个抽象级的特征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stride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 pooling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实现。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Abstraction Loss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是块级别的监督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Correlation Loss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则是像素级的，通过 归一化相关性系数得到。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6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16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38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AMG </a:t>
            </a:r>
            <a:r>
              <a:rPr lang="en-US" altLang="zh-CN" dirty="0" err="1"/>
              <a:t>VGG+Dilated</a:t>
            </a:r>
            <a:r>
              <a:rPr lang="en-US" altLang="zh-CN" dirty="0"/>
              <a:t> DME VGG Deformable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03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AMG </a:t>
            </a:r>
            <a:r>
              <a:rPr lang="en-US" altLang="zh-CN" dirty="0" err="1"/>
              <a:t>VGG+Dilated</a:t>
            </a:r>
            <a:r>
              <a:rPr lang="en-US" altLang="zh-CN" dirty="0"/>
              <a:t> DME VGG Deformable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89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AMG </a:t>
            </a:r>
            <a:r>
              <a:rPr lang="en-US" altLang="zh-CN" dirty="0" err="1"/>
              <a:t>VGG+Dilated</a:t>
            </a:r>
            <a:r>
              <a:rPr lang="en-US" altLang="zh-CN" dirty="0"/>
              <a:t> DME VGG Deformable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4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AMG </a:t>
            </a:r>
            <a:r>
              <a:rPr lang="en-US" altLang="zh-CN" dirty="0" err="1"/>
              <a:t>VGG+Dilated</a:t>
            </a:r>
            <a:r>
              <a:rPr lang="en-US" altLang="zh-CN" dirty="0"/>
              <a:t> DME VGG Deformable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28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77E40-33BF-4592-BEF2-E631387FAA8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BA1DB-DEFA-48EE-8AA2-E348B2EE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D7943F-D89F-4687-B56A-85771AE6B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9E523A-0FD0-4881-B9AD-F59A2542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7EB8C3-4555-4921-937F-C48FBC15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32BD29-9CA5-4020-B0F4-DED1719B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4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69619-6DB0-4635-9D7C-2E4FD608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8BB62-4181-45E7-9C42-4A983DF96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240A69-EC99-46BD-B7D4-E55C645C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B06DA0-A195-4979-B911-9CE9BBBF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65F66-D45B-4510-BADA-9BE3B3BD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29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CA88C1-32F2-426F-B10B-8A1DBB379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165D3E-F93A-4707-903A-2C51E064B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AB28E6-16C9-4912-8ECF-734BFABE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BA837F-1F14-4F97-95B4-DFA6950F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05746B-D1CD-4CEC-9A2C-3C2140F7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21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6C5C8-6C73-4EF3-B854-95323B21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5FAE6F-976C-421B-9D2B-4346074D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88AB53-E672-4032-A99B-E2B11D57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033FA4-CD94-4272-AAB3-33E9D3C8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D89EE0-239B-4C3C-B2BD-C1BC253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94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52AA5E-7FA4-491C-A795-8607A858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34E76E-80D6-4CDA-9302-5A9221C5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AC454-4C89-4729-B298-9922C60F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7EFC5F-3144-4C85-8652-A2779952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6756A-8EAD-4AB8-B376-D2752419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40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B3C82-A448-4CFE-B36E-65E34001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5F4CE1-FFEC-4249-9F0D-42708BD1F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EB64A6-9805-4049-8A7F-FE8966665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BEDD74-A114-43EC-B5D3-5448F079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7BAC77-3811-4F75-9657-712BEBD8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5B3383-D4B6-46C1-A2FA-7BCCBBC6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8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997CFF-FA1B-40B0-B17C-28AAFE13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450FB4-750C-424C-8F10-712292B9F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3FDA43-3AFE-46FD-8943-AF33C07DC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5B949E-ADCD-44A1-9AC1-6BAA37462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03E0F3-B5ED-4D66-A07D-297944A73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CF02CDF-E98D-42AC-8A8F-78315396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90DD5E-7501-40D3-877C-D3A243CF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59A4DD-8A90-4A74-8540-A2455F6A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44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058EA-FFE9-4626-ACE9-6A0B635F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2A6C51-52E6-4DEF-8DBE-2168D972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197BEF-2FAE-45D0-93B6-EA47357A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758E6C-CD4A-4737-AD94-F54E9E9A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77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58155D-F9B5-4719-9D99-C4B1FD3D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1EB3CA-FDB6-4872-AECC-07DB6065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E7D65F-86F4-4ADE-996E-D42DB46E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6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88729-FD8F-47E8-9D2F-DA811F42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44634E-016D-4F67-88B9-F09DCA09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968B53-BFE6-417E-B730-2C4473189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0C12A6-D7BA-4398-BE3D-30EC63E6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93C677-3452-491E-B709-05571B18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07862A-B6BD-44FD-B6EA-E2021DEF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86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21D5EE-1AEC-47A9-B024-AE61145A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89776C-883E-4614-8723-03AD963C1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C7954A-E6AA-482B-B9EE-64A17BE3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8E8286-0BD8-4472-AF0D-BBF7796B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E1CF63-C20C-47A1-8556-619F2840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CBE5D3-A069-4985-BC20-81EFFFDA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3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9D1D9D-7268-4F74-8996-8EE1C44C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6A7F7D-36FA-4D44-8001-1B753A6F5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F867C0-B83E-46B3-A904-B4BBF10C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F83B5-201B-4C92-8638-3DE12492F989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C11B04-EBEB-46DC-8091-53D937015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EE483A-B35A-4F44-B88F-B64913F89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5855-37ED-413B-8B6A-8CB91A71A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40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2F939-4281-4456-8E0B-67736045C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Crowd Counting in 2019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8BB68D8-58B2-4760-9EB1-7C8AEF550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Wang Jian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048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1009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Context-Aware Crowd Counting </a:t>
            </a:r>
            <a:endParaRPr lang="zh-CN" altLang="en-US" sz="37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F16040-039F-4714-AD23-557EE7309469}"/>
              </a:ext>
            </a:extLst>
          </p:cNvPr>
          <p:cNvSpPr txBox="1"/>
          <p:nvPr/>
        </p:nvSpPr>
        <p:spPr>
          <a:xfrm>
            <a:off x="0" y="1116675"/>
            <a:ext cx="28712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Contributions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B439C4-646A-461C-8967-8EE3B619C6EB}"/>
              </a:ext>
            </a:extLst>
          </p:cNvPr>
          <p:cNvSpPr txBox="1"/>
          <p:nvPr/>
        </p:nvSpPr>
        <p:spPr>
          <a:xfrm>
            <a:off x="0" y="1676603"/>
            <a:ext cx="1192149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Incorporates multi-scale contextual information directly into an end-to-end trainable crowd counting pipeline, and learns to exploit the right context at each image location.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CBC9FB-5B12-4584-9D0F-BFDCB60D0655}"/>
              </a:ext>
            </a:extLst>
          </p:cNvPr>
          <p:cNvSpPr txBox="1"/>
          <p:nvPr/>
        </p:nvSpPr>
        <p:spPr>
          <a:xfrm>
            <a:off x="0" y="2948261"/>
            <a:ext cx="25891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A9031E-9CD9-457A-A2E5-FAE0F2B26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2469"/>
            <a:ext cx="12192000" cy="33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3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93"/>
            <a:ext cx="8081009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Context-Aware Crowd Counting </a:t>
            </a:r>
            <a:endParaRPr lang="zh-CN" altLang="en-US" sz="37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2E0412-0CD7-485B-9A1F-D8DC4536D976}"/>
              </a:ext>
            </a:extLst>
          </p:cNvPr>
          <p:cNvSpPr txBox="1"/>
          <p:nvPr/>
        </p:nvSpPr>
        <p:spPr>
          <a:xfrm>
            <a:off x="0" y="1505295"/>
            <a:ext cx="15680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Results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391170-F6FB-410F-B736-4409CE5E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65" y="1573875"/>
            <a:ext cx="6686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6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01500" cy="167660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Recurrent Attentive Zooming for Joint Crowd Counting and Precise Localization</a:t>
            </a:r>
            <a:endParaRPr lang="zh-CN" altLang="en-US" sz="4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691A2F-30A1-4F7A-8FAA-D541C8156AD1}"/>
              </a:ext>
            </a:extLst>
          </p:cNvPr>
          <p:cNvSpPr txBox="1"/>
          <p:nvPr/>
        </p:nvSpPr>
        <p:spPr>
          <a:xfrm>
            <a:off x="0" y="1676603"/>
            <a:ext cx="28712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Contributions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996479-F1CD-4515-A6EF-28C490A5DBFF}"/>
              </a:ext>
            </a:extLst>
          </p:cNvPr>
          <p:cNvSpPr txBox="1"/>
          <p:nvPr/>
        </p:nvSpPr>
        <p:spPr>
          <a:xfrm>
            <a:off x="0" y="2322934"/>
            <a:ext cx="11921490" cy="22467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 novel deep model for precise localization.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 normalized variant of Binary Cross Entropy loss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Recurrent attention learning of zooming regions.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Solve counting and localization in a mutually reinforced 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New evaluation protocol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808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01500" cy="167660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Recurrent Attentive Zooming for Joint Crowd Counting and Precise Localization</a:t>
            </a:r>
            <a:endParaRPr lang="zh-CN" altLang="en-US" sz="4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691A2F-30A1-4F7A-8FAA-D541C8156AD1}"/>
              </a:ext>
            </a:extLst>
          </p:cNvPr>
          <p:cNvSpPr txBox="1"/>
          <p:nvPr/>
        </p:nvSpPr>
        <p:spPr>
          <a:xfrm>
            <a:off x="0" y="1676603"/>
            <a:ext cx="25891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A04188-3586-4B37-9BC3-2168E8360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70" y="1676603"/>
            <a:ext cx="93440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0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01500" cy="167660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Recurrent Attentive Zooming for Joint Crowd Counting and Precise Localization</a:t>
            </a:r>
            <a:endParaRPr lang="zh-CN" altLang="en-US" sz="4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691A2F-30A1-4F7A-8FAA-D541C8156AD1}"/>
              </a:ext>
            </a:extLst>
          </p:cNvPr>
          <p:cNvSpPr txBox="1"/>
          <p:nvPr/>
        </p:nvSpPr>
        <p:spPr>
          <a:xfrm>
            <a:off x="0" y="1676603"/>
            <a:ext cx="15680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Results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1644FB-CC66-49F6-A16E-BDBC50F08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9" t="3390" r="2220"/>
          <a:stretch/>
        </p:blipFill>
        <p:spPr>
          <a:xfrm>
            <a:off x="784029" y="2479401"/>
            <a:ext cx="10019469" cy="411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1009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Point in, Box out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A5EA5E-7C0E-445C-83FB-629FB2C90086}"/>
              </a:ext>
            </a:extLst>
          </p:cNvPr>
          <p:cNvSpPr txBox="1"/>
          <p:nvPr/>
        </p:nvSpPr>
        <p:spPr>
          <a:xfrm>
            <a:off x="0" y="1676603"/>
            <a:ext cx="28712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Contributions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12A8537-5F8B-474C-8514-1BA0CF329301}"/>
              </a:ext>
            </a:extLst>
          </p:cNvPr>
          <p:cNvSpPr txBox="1"/>
          <p:nvPr/>
        </p:nvSpPr>
        <p:spPr>
          <a:xfrm>
            <a:off x="0" y="2322934"/>
            <a:ext cx="11921490" cy="2677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 novel online pseudo ground truth updating scheme.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Initializes the pseudo GT </a:t>
            </a:r>
            <a:r>
              <a:rPr lang="en-US" altLang="zh-CN" sz="2800" dirty="0" err="1"/>
              <a:t>bboxes</a:t>
            </a:r>
            <a:r>
              <a:rPr lang="en-US" altLang="zh-CN" sz="2800" dirty="0"/>
              <a:t> from point-level annotations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Iteratively updates them during training.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 novel locally-constrained regression loss which encourages the predicted boxes in a local band area to have the similar size.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 curriculum learning strategy to feed the network (from easy to hard)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084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1009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Point in, Box out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3FF12F-DE7D-4224-B158-C2B75EE2E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2934"/>
            <a:ext cx="12077700" cy="41052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FA5EA5E-7C0E-445C-83FB-629FB2C90086}"/>
              </a:ext>
            </a:extLst>
          </p:cNvPr>
          <p:cNvSpPr txBox="1"/>
          <p:nvPr/>
        </p:nvSpPr>
        <p:spPr>
          <a:xfrm>
            <a:off x="0" y="1676603"/>
            <a:ext cx="25891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15566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1009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Point in, Box out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A5EA5E-7C0E-445C-83FB-629FB2C90086}"/>
              </a:ext>
            </a:extLst>
          </p:cNvPr>
          <p:cNvSpPr txBox="1"/>
          <p:nvPr/>
        </p:nvSpPr>
        <p:spPr>
          <a:xfrm>
            <a:off x="0" y="1676603"/>
            <a:ext cx="15680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Results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F8A63B-E4D4-4505-87D1-7C2D96092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92" y="2230755"/>
            <a:ext cx="56673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5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835890" cy="167660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Residual Regression with Semantic Prior for Crowd Counting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9A16DC-DD84-414B-B4E2-F9649D077E8E}"/>
              </a:ext>
            </a:extLst>
          </p:cNvPr>
          <p:cNvSpPr txBox="1"/>
          <p:nvPr/>
        </p:nvSpPr>
        <p:spPr>
          <a:xfrm>
            <a:off x="0" y="1676603"/>
            <a:ext cx="28712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Contributions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BD4B9C-E16E-489D-86EC-A5FD542F0D86}"/>
              </a:ext>
            </a:extLst>
          </p:cNvPr>
          <p:cNvSpPr txBox="1"/>
          <p:nvPr/>
        </p:nvSpPr>
        <p:spPr>
          <a:xfrm>
            <a:off x="0" y="2322934"/>
            <a:ext cx="11921490" cy="2677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 novel approach of residual regression learning by comparing the</a:t>
            </a:r>
          </a:p>
          <a:p>
            <a:r>
              <a:rPr lang="en-US" altLang="zh-CN" sz="2800" dirty="0"/>
              <a:t>     concerned image with a set of support images.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Incorporate a semantic prior to eliminate the side effect of noisy false alarms in the predicted density maps.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An adversarial loss is adopted to enhance the quality of the predicted density maps.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700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835890" cy="167660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Residual Regression with Semantic Prior for Crowd Counting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EF5DFC-5608-4B30-B34D-163101617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5" t="3881" r="4910"/>
          <a:stretch/>
        </p:blipFill>
        <p:spPr>
          <a:xfrm>
            <a:off x="2651082" y="2023110"/>
            <a:ext cx="9540918" cy="46456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3EA46E4-488A-44CD-9FBD-9D2F5D807A0C}"/>
              </a:ext>
            </a:extLst>
          </p:cNvPr>
          <p:cNvSpPr txBox="1"/>
          <p:nvPr/>
        </p:nvSpPr>
        <p:spPr>
          <a:xfrm>
            <a:off x="0" y="1676603"/>
            <a:ext cx="25891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163038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A852A-7F79-496D-B2F6-0DE80223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29266"/>
            <a:ext cx="4983480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Problem Definition</a:t>
            </a:r>
            <a:endParaRPr lang="zh-CN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A38C92-9AA8-457B-99F3-B4926C77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dirty="0"/>
              <a:t>Estimate</a:t>
            </a:r>
            <a:r>
              <a:rPr lang="en-US" sz="1800" dirty="0"/>
              <a:t> </a:t>
            </a:r>
            <a:r>
              <a:rPr lang="en-US" altLang="zh-CN" dirty="0"/>
              <a:t>the number of people in an image. </a:t>
            </a:r>
          </a:p>
          <a:p>
            <a:endParaRPr lang="en-US" sz="1800" dirty="0"/>
          </a:p>
        </p:txBody>
      </p:sp>
      <p:pic>
        <p:nvPicPr>
          <p:cNvPr id="4" name="内容占位符 3" descr="图片包含 游戏机, 建筑&#10;&#10;描述已自动生成">
            <a:extLst>
              <a:ext uri="{FF2B5EF4-FFF2-40B4-BE49-F238E27FC236}">
                <a16:creationId xmlns:a16="http://schemas.microsoft.com/office/drawing/2014/main" id="{CC9B93E8-2176-4A4B-AEAA-A81FFD923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6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2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835890" cy="167660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Residual Regression with Semantic Prior for Crowd Counting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FDEBFE-70C4-434E-A5A9-AAE1D188DDC8}"/>
              </a:ext>
            </a:extLst>
          </p:cNvPr>
          <p:cNvSpPr txBox="1"/>
          <p:nvPr/>
        </p:nvSpPr>
        <p:spPr>
          <a:xfrm>
            <a:off x="0" y="1676603"/>
            <a:ext cx="15680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Results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937B09-6EF5-4ADF-890D-4A3B69CA8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1238027"/>
            <a:ext cx="4692967" cy="56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7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sz="3200" dirty="0" err="1"/>
              <a:t>ADCrowdNet</a:t>
            </a:r>
            <a:r>
              <a:rPr lang="en-US" altLang="zh-CN" sz="3200" dirty="0"/>
              <a:t>: An Attention-injective Deformable Convolutional Network for Crowd Understanding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64A82A-83A6-4B19-8DA7-FE9A659C6392}"/>
              </a:ext>
            </a:extLst>
          </p:cNvPr>
          <p:cNvSpPr txBox="1"/>
          <p:nvPr/>
        </p:nvSpPr>
        <p:spPr>
          <a:xfrm>
            <a:off x="0" y="1676603"/>
            <a:ext cx="28712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Contributions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E08CBF-95E3-440E-B55D-486485D29DC5}"/>
              </a:ext>
            </a:extLst>
          </p:cNvPr>
          <p:cNvSpPr txBox="1"/>
          <p:nvPr/>
        </p:nvSpPr>
        <p:spPr>
          <a:xfrm>
            <a:off x="0" y="2322934"/>
            <a:ext cx="11921490" cy="22467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 novel attention-injective deformable convolutional network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AMG model is innovatively formulated as a  binary classification network by introducing third party negative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DME model can estimate the crowds effectively by using aggregating multi-scale deformable convolution representations.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343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sz="3200" dirty="0" err="1"/>
              <a:t>ADCrowdNet</a:t>
            </a:r>
            <a:r>
              <a:rPr lang="en-US" altLang="zh-CN" sz="3200" dirty="0"/>
              <a:t>: An Attention-injective Deformable Convolutional Network for Crowd Understanding</a:t>
            </a:r>
          </a:p>
        </p:txBody>
      </p:sp>
      <p:pic>
        <p:nvPicPr>
          <p:cNvPr id="5122" name="Picture 2" descr="å¾2">
            <a:extLst>
              <a:ext uri="{FF2B5EF4-FFF2-40B4-BE49-F238E27FC236}">
                <a16:creationId xmlns:a16="http://schemas.microsoft.com/office/drawing/2014/main" id="{651A46E8-AEFB-4340-9603-11424C8A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0645"/>
            <a:ext cx="641223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AB4C846-A95C-46D5-93AB-3A4C48BE5C2E}"/>
              </a:ext>
            </a:extLst>
          </p:cNvPr>
          <p:cNvSpPr txBox="1"/>
          <p:nvPr/>
        </p:nvSpPr>
        <p:spPr>
          <a:xfrm>
            <a:off x="0" y="1676603"/>
            <a:ext cx="25891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59DBA7-9EC7-4075-BBEA-094FAD8C0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650" y="2144077"/>
            <a:ext cx="1095375" cy="40100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5375BA-E08D-46B1-AC4C-17629DC31260}"/>
              </a:ext>
            </a:extLst>
          </p:cNvPr>
          <p:cNvSpPr txBox="1"/>
          <p:nvPr/>
        </p:nvSpPr>
        <p:spPr>
          <a:xfrm>
            <a:off x="7329334" y="615410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AMG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93CE07-C2E0-44EB-A4AF-C0C75AF6F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341" y="2742724"/>
            <a:ext cx="3763659" cy="214979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CA68B18-E297-4FBC-9BB4-ECA59CEEE67F}"/>
              </a:ext>
            </a:extLst>
          </p:cNvPr>
          <p:cNvSpPr txBox="1"/>
          <p:nvPr/>
        </p:nvSpPr>
        <p:spPr>
          <a:xfrm>
            <a:off x="9966165" y="501459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289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sz="3200" dirty="0" err="1"/>
              <a:t>ADCrowdNet</a:t>
            </a:r>
            <a:r>
              <a:rPr lang="en-US" altLang="zh-CN" sz="3200" dirty="0"/>
              <a:t>: An Attention-injective Deformable Convolutional Network for Crowd Understanding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B4C846-A95C-46D5-93AB-3A4C48BE5C2E}"/>
              </a:ext>
            </a:extLst>
          </p:cNvPr>
          <p:cNvSpPr txBox="1"/>
          <p:nvPr/>
        </p:nvSpPr>
        <p:spPr>
          <a:xfrm>
            <a:off x="0" y="1676603"/>
            <a:ext cx="15680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Results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1962CE-2C9A-4C92-9D87-6DFF93835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842" y="2523172"/>
            <a:ext cx="61626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3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Revisiting Perspective Information for Efficient Crowd Counting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0B18C6-2CA1-4F76-B472-3B22DB2A4F01}"/>
              </a:ext>
            </a:extLst>
          </p:cNvPr>
          <p:cNvSpPr txBox="1"/>
          <p:nvPr/>
        </p:nvSpPr>
        <p:spPr>
          <a:xfrm>
            <a:off x="0" y="1676603"/>
            <a:ext cx="28712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Contributions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36E13C-0830-4CD6-96DD-37F6F0B5D015}"/>
              </a:ext>
            </a:extLst>
          </p:cNvPr>
          <p:cNvSpPr txBox="1"/>
          <p:nvPr/>
        </p:nvSpPr>
        <p:spPr>
          <a:xfrm>
            <a:off x="0" y="2322934"/>
            <a:ext cx="1192149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The ground truth perspective maps are firstly generated for network.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The perspective maps are explicitly integrated into the network to guide the multi-scale density combination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766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Revisiting Perspective Information for Efficient Crowd Counting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10DC760-757A-4664-B849-C4156A4CA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13440" r="10420" b="3416"/>
          <a:stretch/>
        </p:blipFill>
        <p:spPr bwMode="auto">
          <a:xfrm>
            <a:off x="0" y="2514702"/>
            <a:ext cx="490347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88583EC-DC2E-4998-87C2-94E78965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" y="5776063"/>
            <a:ext cx="3629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0CCE3E-FD6F-47E3-AD87-47B96A7A1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625" y="2720442"/>
            <a:ext cx="6842310" cy="30175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9492F17-5414-4341-8E2B-98302AB10B69}"/>
              </a:ext>
            </a:extLst>
          </p:cNvPr>
          <p:cNvSpPr txBox="1"/>
          <p:nvPr/>
        </p:nvSpPr>
        <p:spPr>
          <a:xfrm>
            <a:off x="0" y="1676603"/>
            <a:ext cx="25891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284564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sz="3600"/>
              <a:t>Revisiting Perspective Information for Efficient Crowd Counting</a:t>
            </a:r>
            <a:endParaRPr lang="en-US" altLang="zh-CN" sz="3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C6631D-B740-4835-A85F-C81351781484}"/>
              </a:ext>
            </a:extLst>
          </p:cNvPr>
          <p:cNvSpPr txBox="1"/>
          <p:nvPr/>
        </p:nvSpPr>
        <p:spPr>
          <a:xfrm>
            <a:off x="0" y="1676603"/>
            <a:ext cx="15680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Results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5CFAC3-5EB0-4F82-B53A-FC942C3F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225040"/>
            <a:ext cx="5791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5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Leveraging Heterogeneous Auxiliary Tasks to Assist Crowd Counting</a:t>
            </a:r>
            <a:endParaRPr lang="en-US" altLang="zh-CN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87DBE6C-28A3-4F8F-8F2F-A32D1D155FEF}"/>
              </a:ext>
            </a:extLst>
          </p:cNvPr>
          <p:cNvSpPr txBox="1"/>
          <p:nvPr/>
        </p:nvSpPr>
        <p:spPr>
          <a:xfrm>
            <a:off x="0" y="1676603"/>
            <a:ext cx="28712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Contributions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51A806-5C90-490D-BCAF-FEAA56D3E714}"/>
              </a:ext>
            </a:extLst>
          </p:cNvPr>
          <p:cNvSpPr txBox="1"/>
          <p:nvPr/>
        </p:nvSpPr>
        <p:spPr>
          <a:xfrm>
            <a:off x="0" y="2322934"/>
            <a:ext cx="1187577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Leveraging three heterogeneous attributes compounded in the density map.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Formulating each attribute as an auxiliary task, which together provide joint regularization effects.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16392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Leveraging Heterogeneous Auxiliary Tasks to Assist Crowd Counting</a:t>
            </a:r>
            <a:endParaRPr lang="en-US" altLang="zh-CN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BB0ED6-1F7D-44AF-B068-42A0660A6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3" t="7371" r="4316"/>
          <a:stretch/>
        </p:blipFill>
        <p:spPr>
          <a:xfrm>
            <a:off x="365760" y="2504410"/>
            <a:ext cx="11029950" cy="40613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5D66BD5-8564-4352-A489-540FE44EDAAB}"/>
              </a:ext>
            </a:extLst>
          </p:cNvPr>
          <p:cNvSpPr txBox="1"/>
          <p:nvPr/>
        </p:nvSpPr>
        <p:spPr>
          <a:xfrm>
            <a:off x="0" y="1676603"/>
            <a:ext cx="25891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1428638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Leveraging Heterogeneous Auxiliary Tasks to Assist Crowd Counting</a:t>
            </a:r>
            <a:endParaRPr lang="en-US" altLang="zh-CN" sz="3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72823F-DE39-467A-B16F-D38271F0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72" y="3129915"/>
            <a:ext cx="6315075" cy="29527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15BBA5C-2118-4E3D-B432-65A64F495024}"/>
              </a:ext>
            </a:extLst>
          </p:cNvPr>
          <p:cNvSpPr txBox="1"/>
          <p:nvPr/>
        </p:nvSpPr>
        <p:spPr>
          <a:xfrm>
            <a:off x="0" y="1676603"/>
            <a:ext cx="15680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Results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85A7AD-5DA0-4780-AE86-C1CE3B494475}"/>
              </a:ext>
            </a:extLst>
          </p:cNvPr>
          <p:cNvSpPr txBox="1"/>
          <p:nvPr/>
        </p:nvSpPr>
        <p:spPr>
          <a:xfrm>
            <a:off x="8579170" y="451485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Only on B subset?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000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A852A-7F79-496D-B2F6-0DE80223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58"/>
            <a:ext cx="4983480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Previous Methods</a:t>
            </a:r>
            <a:endParaRPr lang="zh-CN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A38C92-9AA8-457B-99F3-B4926C77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80210"/>
            <a:ext cx="10847069" cy="4543609"/>
          </a:xfrm>
        </p:spPr>
        <p:txBody>
          <a:bodyPr>
            <a:normAutofit/>
          </a:bodyPr>
          <a:lstStyle/>
          <a:p>
            <a:r>
              <a:rPr lang="en-US" altLang="zh-CN" b="1" dirty="0"/>
              <a:t> Detection-based methods</a:t>
            </a:r>
          </a:p>
          <a:p>
            <a:pPr lvl="1"/>
            <a:r>
              <a:rPr lang="en-US" altLang="zh-CN" dirty="0"/>
              <a:t>Use a moving window-like detector to identify people in an image and count. These methods do not perform well on crowded images as most of the target objects are not clearly visible.</a:t>
            </a:r>
          </a:p>
          <a:p>
            <a:r>
              <a:rPr lang="en-US" altLang="zh-CN" b="1" dirty="0"/>
              <a:t>Regression-based methods</a:t>
            </a:r>
          </a:p>
          <a:p>
            <a:pPr lvl="1"/>
            <a:r>
              <a:rPr lang="en-US" altLang="zh-CN" dirty="0"/>
              <a:t> We first crop patches from the image and then, for each patch, extract the low level features and directly estimate the numbers.</a:t>
            </a:r>
          </a:p>
          <a:p>
            <a:r>
              <a:rPr lang="en-US" altLang="zh-CN" b="1" dirty="0"/>
              <a:t>Density estimation-based methods</a:t>
            </a:r>
          </a:p>
          <a:p>
            <a:pPr lvl="1"/>
            <a:r>
              <a:rPr lang="en-US" altLang="zh-CN" dirty="0"/>
              <a:t>We first create a density map for the objects. Then, the algorithm learns a mapping between the images and their object density maps. </a:t>
            </a:r>
          </a:p>
        </p:txBody>
      </p:sp>
    </p:spTree>
    <p:extLst>
      <p:ext uri="{BB962C8B-B14F-4D97-AF65-F5344CB8AC3E}">
        <p14:creationId xmlns:p14="http://schemas.microsoft.com/office/powerpoint/2010/main" val="1881404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Learning from Synthetic Data for Crowd Counting in the Wild</a:t>
            </a:r>
            <a:endParaRPr lang="en-US" altLang="zh-CN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87DBE6C-28A3-4F8F-8F2F-A32D1D155FEF}"/>
              </a:ext>
            </a:extLst>
          </p:cNvPr>
          <p:cNvSpPr txBox="1"/>
          <p:nvPr/>
        </p:nvSpPr>
        <p:spPr>
          <a:xfrm>
            <a:off x="0" y="1676603"/>
            <a:ext cx="28712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Contributions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51A806-5C90-490D-BCAF-FEAA56D3E714}"/>
              </a:ext>
            </a:extLst>
          </p:cNvPr>
          <p:cNvSpPr txBox="1"/>
          <p:nvPr/>
        </p:nvSpPr>
        <p:spPr>
          <a:xfrm>
            <a:off x="0" y="2322934"/>
            <a:ext cx="1187577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Develop a data collector and labeler for crowd counting.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Present a pretrained scheme to facilitate the original method’s performance on the real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Propose a crowd counting method via domain adaptation.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3526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1510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Learning from Synthetic Data for Crowd Counting in the Wild</a:t>
            </a:r>
            <a:endParaRPr lang="en-US" altLang="zh-CN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D66BD5-8564-4352-A489-540FE44EDAAB}"/>
              </a:ext>
            </a:extLst>
          </p:cNvPr>
          <p:cNvSpPr txBox="1"/>
          <p:nvPr/>
        </p:nvSpPr>
        <p:spPr>
          <a:xfrm>
            <a:off x="0" y="1676603"/>
            <a:ext cx="25891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6849BF-40E9-4B28-BC89-F3B0240D5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7247"/>
            <a:ext cx="12192000" cy="2744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773BDD5-DF8D-47CA-9DED-76E78558D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122" y="5058727"/>
            <a:ext cx="6429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5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A852A-7F79-496D-B2F6-0DE80223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58"/>
            <a:ext cx="6652260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Density map Generation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61C488-7FB8-46B4-9A90-C87A89CEC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9280"/>
            <a:ext cx="3805761" cy="2543862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BA4E7F4-6850-4206-AAE7-A742D30BC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4510" y="4259280"/>
            <a:ext cx="3922979" cy="25438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2A91EC-5389-4CF1-8E2D-8E96A8458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3" r="3903"/>
          <a:stretch/>
        </p:blipFill>
        <p:spPr>
          <a:xfrm>
            <a:off x="0" y="1650948"/>
            <a:ext cx="3805761" cy="26515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EB4AAA-93B3-4836-A115-7D8C50BA7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510" y="1731461"/>
            <a:ext cx="3922979" cy="2466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85FE060-5107-44BA-B0CA-92A3A00F00C2}"/>
                  </a:ext>
                </a:extLst>
              </p:cNvPr>
              <p:cNvSpPr txBox="1"/>
              <p:nvPr/>
            </p:nvSpPr>
            <p:spPr>
              <a:xfrm>
                <a:off x="8386238" y="2183130"/>
                <a:ext cx="3365024" cy="1148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𝑓𝑖𝑥𝑒𝑑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85FE060-5107-44BA-B0CA-92A3A00F0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38" y="2183130"/>
                <a:ext cx="3365024" cy="1148071"/>
              </a:xfrm>
              <a:prstGeom prst="rect">
                <a:avLst/>
              </a:prstGeom>
              <a:blipFill>
                <a:blip r:embed="rId6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D90E646-237B-4685-81A4-16942EB84F57}"/>
                  </a:ext>
                </a:extLst>
              </p:cNvPr>
              <p:cNvSpPr txBox="1"/>
              <p:nvPr/>
            </p:nvSpPr>
            <p:spPr>
              <a:xfrm>
                <a:off x="8386238" y="5067300"/>
                <a:ext cx="3365024" cy="1175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D90E646-237B-4685-81A4-16942EB84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38" y="5067300"/>
                <a:ext cx="3365024" cy="1175322"/>
              </a:xfrm>
              <a:prstGeom prst="rect">
                <a:avLst/>
              </a:prstGeom>
              <a:blipFill>
                <a:blip r:embed="rId7"/>
                <a:stretch>
                  <a:fillRect b="-6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94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A852A-7F79-496D-B2F6-0DE80223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58"/>
            <a:ext cx="6652260" cy="1676603"/>
          </a:xfrm>
        </p:spPr>
        <p:txBody>
          <a:bodyPr>
            <a:normAutofit/>
          </a:bodyPr>
          <a:lstStyle/>
          <a:p>
            <a:r>
              <a:rPr lang="en-US" altLang="zh-CN" dirty="0"/>
              <a:t>Network Architectures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0D4ABD-0D06-4CC9-9530-B7534FC5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" y="1441132"/>
            <a:ext cx="4657725" cy="2352675"/>
          </a:xfrm>
          <a:prstGeom prst="rect">
            <a:avLst/>
          </a:prstGeom>
        </p:spPr>
      </p:pic>
      <p:pic>
        <p:nvPicPr>
          <p:cNvPr id="2050" name="Picture 2" descr="è¿éåå¾çæè¿°">
            <a:extLst>
              <a:ext uri="{FF2B5EF4-FFF2-40B4-BE49-F238E27FC236}">
                <a16:creationId xmlns:a16="http://schemas.microsoft.com/office/drawing/2014/main" id="{A9323A92-8E7B-427A-A9B5-1434D2B9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70" y="1566544"/>
            <a:ext cx="6096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 descr="电脑萤幕画面&#10;&#10;描述已自动生成">
            <a:extLst>
              <a:ext uri="{FF2B5EF4-FFF2-40B4-BE49-F238E27FC236}">
                <a16:creationId xmlns:a16="http://schemas.microsoft.com/office/drawing/2014/main" id="{E37FEE93-DAF5-4940-9544-E8A010AF5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6" y="4365943"/>
            <a:ext cx="5434691" cy="2101850"/>
          </a:xfrm>
          <a:prstGeom prst="rect">
            <a:avLst/>
          </a:prstGeom>
        </p:spPr>
      </p:pic>
      <p:pic>
        <p:nvPicPr>
          <p:cNvPr id="2054" name="Picture 6" descr="âSwitching CNN crowd counting networkâçå¾çæç´¢ç»æ">
            <a:extLst>
              <a:ext uri="{FF2B5EF4-FFF2-40B4-BE49-F238E27FC236}">
                <a16:creationId xmlns:a16="http://schemas.microsoft.com/office/drawing/2014/main" id="{9AD6A269-08D6-4A70-A47D-C7302D83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3942047"/>
            <a:ext cx="3543300" cy="269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5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CA21B4-21B9-47BA-8EFC-95E3E1E1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CVPR2019 Papers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3CBDF4-E08D-4F1B-AF8A-A209821B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Network/ Multi-Scale Fusion</a:t>
            </a:r>
          </a:p>
          <a:p>
            <a:r>
              <a:rPr lang="en-US" altLang="zh-CN" dirty="0"/>
              <a:t>Network/ Attention</a:t>
            </a:r>
          </a:p>
          <a:p>
            <a:r>
              <a:rPr lang="en-US" altLang="zh-CN" dirty="0"/>
              <a:t>Network/ Localization</a:t>
            </a:r>
          </a:p>
          <a:p>
            <a:r>
              <a:rPr lang="en-US" altLang="zh-CN" dirty="0"/>
              <a:t>Network/ Perspective</a:t>
            </a:r>
          </a:p>
          <a:p>
            <a:r>
              <a:rPr lang="en-US" altLang="zh-CN" dirty="0"/>
              <a:t>Data/ Unsupervised</a:t>
            </a:r>
          </a:p>
          <a:p>
            <a:r>
              <a:rPr lang="en-US" altLang="zh-CN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96713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altLang="zh-CN" sz="3700" dirty="0"/>
              <a:t>Trellis Encoder-Decoder Networks</a:t>
            </a:r>
            <a:endParaRPr lang="zh-CN" altLang="en-US" sz="37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9DE226-A1E6-4EC3-98B6-3E13294E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17" y="2792730"/>
            <a:ext cx="4606289" cy="3785419"/>
          </a:xfrm>
        </p:spPr>
        <p:txBody>
          <a:bodyPr>
            <a:normAutofit/>
          </a:bodyPr>
          <a:lstStyle/>
          <a:p>
            <a:r>
              <a:rPr lang="en-US" altLang="zh-CN" dirty="0"/>
              <a:t>Multi-Scale Fusion in Decoder</a:t>
            </a:r>
          </a:p>
          <a:p>
            <a:r>
              <a:rPr lang="en-US" altLang="zh-CN" dirty="0"/>
              <a:t>Distributed Supervision (Intermediate Supervision)</a:t>
            </a:r>
          </a:p>
          <a:p>
            <a:r>
              <a:rPr lang="en-US" altLang="zh-CN" dirty="0"/>
              <a:t> Spatial Abstraction Loss &amp; Spatial Correlation Loss</a:t>
            </a:r>
          </a:p>
        </p:txBody>
      </p:sp>
      <p:pic>
        <p:nvPicPr>
          <p:cNvPr id="1026" name="Picture 2" descr="cvpr2019 Trellis Encoder-Decoder Networks">
            <a:extLst>
              <a:ext uri="{FF2B5EF4-FFF2-40B4-BE49-F238E27FC236}">
                <a16:creationId xmlns:a16="http://schemas.microsoft.com/office/drawing/2014/main" id="{64E57F7B-658E-4DC5-A45B-87D4750DD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r="-2" b="2565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0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600" dirty="0"/>
              <a:t>Trellis Encoder-Decoder Networks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EE69DA-DCC2-4E01-B490-D3DA667B0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46" y="2171024"/>
            <a:ext cx="3529109" cy="35178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5C09BC-CC2E-4243-8AD5-36FD8A001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303" y="2270135"/>
            <a:ext cx="2595254" cy="37749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788B25-CDA4-419B-ABC5-D5B686F94B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74" r="12557"/>
          <a:stretch/>
        </p:blipFill>
        <p:spPr>
          <a:xfrm>
            <a:off x="6972351" y="2421069"/>
            <a:ext cx="4737703" cy="3623982"/>
          </a:xfrm>
          <a:prstGeom prst="rect">
            <a:avLst/>
          </a:prstGeom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437D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0B8DA9B-63D2-4731-BFA6-B14EB86966B0}"/>
              </a:ext>
            </a:extLst>
          </p:cNvPr>
          <p:cNvSpPr txBox="1"/>
          <p:nvPr/>
        </p:nvSpPr>
        <p:spPr>
          <a:xfrm>
            <a:off x="0" y="1343757"/>
            <a:ext cx="258917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71778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3384A-E0FA-4070-9198-B6C0226A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24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600" dirty="0"/>
              <a:t>Trellis Encoder-Decoder Networks</a:t>
            </a:r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437D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287513E9-3C7C-46E8-BB67-D9340E93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8" y="2492581"/>
            <a:ext cx="10344150" cy="32861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F3BF42F-9284-4A58-802E-4CDE9C27968E}"/>
              </a:ext>
            </a:extLst>
          </p:cNvPr>
          <p:cNvSpPr txBox="1"/>
          <p:nvPr/>
        </p:nvSpPr>
        <p:spPr>
          <a:xfrm>
            <a:off x="0" y="1505295"/>
            <a:ext cx="15680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9010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937</Words>
  <Application>Microsoft Office PowerPoint</Application>
  <PresentationFormat>宽屏</PresentationFormat>
  <Paragraphs>134</Paragraphs>
  <Slides>31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等线</vt:lpstr>
      <vt:lpstr>等线 Light</vt:lpstr>
      <vt:lpstr>Arial</vt:lpstr>
      <vt:lpstr>Cambria Math</vt:lpstr>
      <vt:lpstr>Office 主题​​</vt:lpstr>
      <vt:lpstr>Crowd Counting in 2019</vt:lpstr>
      <vt:lpstr>Problem Definition</vt:lpstr>
      <vt:lpstr>Previous Methods</vt:lpstr>
      <vt:lpstr>Density map Generation</vt:lpstr>
      <vt:lpstr>Network Architectures</vt:lpstr>
      <vt:lpstr>CVPR2019 Papers</vt:lpstr>
      <vt:lpstr>Trellis Encoder-Decoder Networks</vt:lpstr>
      <vt:lpstr>Trellis Encoder-Decoder Networks</vt:lpstr>
      <vt:lpstr>Trellis Encoder-Decoder Networks</vt:lpstr>
      <vt:lpstr>Context-Aware Crowd Counting </vt:lpstr>
      <vt:lpstr>Context-Aware Crowd Counting </vt:lpstr>
      <vt:lpstr>Recurrent Attentive Zooming for Joint Crowd Counting and Precise Localization</vt:lpstr>
      <vt:lpstr>Recurrent Attentive Zooming for Joint Crowd Counting and Precise Localization</vt:lpstr>
      <vt:lpstr>Recurrent Attentive Zooming for Joint Crowd Counting and Precise Localization</vt:lpstr>
      <vt:lpstr>Point in, Box out</vt:lpstr>
      <vt:lpstr>Point in, Box out</vt:lpstr>
      <vt:lpstr>Point in, Box out</vt:lpstr>
      <vt:lpstr>Residual Regression with Semantic Prior for Crowd Counting</vt:lpstr>
      <vt:lpstr>Residual Regression with Semantic Prior for Crowd Counting</vt:lpstr>
      <vt:lpstr>Residual Regression with Semantic Prior for Crowd Counting</vt:lpstr>
      <vt:lpstr>ADCrowdNet: An Attention-injective Deformable Convolutional Network for Crowd Understanding</vt:lpstr>
      <vt:lpstr>ADCrowdNet: An Attention-injective Deformable Convolutional Network for Crowd Understanding</vt:lpstr>
      <vt:lpstr>ADCrowdNet: An Attention-injective Deformable Convolutional Network for Crowd Understanding</vt:lpstr>
      <vt:lpstr>Revisiting Perspective Information for Efficient Crowd Counting</vt:lpstr>
      <vt:lpstr>Revisiting Perspective Information for Efficient Crowd Counting</vt:lpstr>
      <vt:lpstr>Revisiting Perspective Information for Efficient Crowd Counting</vt:lpstr>
      <vt:lpstr>Leveraging Heterogeneous Auxiliary Tasks to Assist Crowd Counting</vt:lpstr>
      <vt:lpstr>Leveraging Heterogeneous Auxiliary Tasks to Assist Crowd Counting</vt:lpstr>
      <vt:lpstr>Leveraging Heterogeneous Auxiliary Tasks to Assist Crowd Counting</vt:lpstr>
      <vt:lpstr>Learning from Synthetic Data for Crowd Counting in the Wild</vt:lpstr>
      <vt:lpstr>Learning from Synthetic Data for Crowd Counting in the Wild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 Counting in 2019</dc:title>
  <dc:creator>Jian Wang</dc:creator>
  <cp:lastModifiedBy>Jian Wang</cp:lastModifiedBy>
  <cp:revision>27</cp:revision>
  <dcterms:created xsi:type="dcterms:W3CDTF">2020-03-13T03:53:41Z</dcterms:created>
  <dcterms:modified xsi:type="dcterms:W3CDTF">2020-03-14T09:31:49Z</dcterms:modified>
</cp:coreProperties>
</file>